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62" r:id="rId11"/>
    <p:sldId id="263" r:id="rId12"/>
    <p:sldId id="271" r:id="rId13"/>
    <p:sldId id="264" r:id="rId14"/>
    <p:sldId id="266" r:id="rId15"/>
    <p:sldId id="267" r:id="rId16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63" y="23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3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2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434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31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1425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15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46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1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7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0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2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0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9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1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3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5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060" y="1220800"/>
            <a:ext cx="7252334" cy="249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5400" dirty="0"/>
              <a:t>How</a:t>
            </a:r>
            <a:r>
              <a:rPr sz="5400" spc="-40" dirty="0"/>
              <a:t> </a:t>
            </a:r>
            <a:r>
              <a:rPr sz="5400" dirty="0" smtClean="0"/>
              <a:t>Will</a:t>
            </a:r>
            <a:r>
              <a:rPr sz="5400" spc="-35" dirty="0" smtClean="0"/>
              <a:t> </a:t>
            </a:r>
            <a:r>
              <a:rPr sz="5400" dirty="0"/>
              <a:t>the</a:t>
            </a:r>
            <a:r>
              <a:rPr sz="5400" spc="-35" dirty="0"/>
              <a:t> </a:t>
            </a:r>
            <a:r>
              <a:rPr sz="5400" dirty="0"/>
              <a:t>Change</a:t>
            </a:r>
            <a:r>
              <a:rPr sz="5400" spc="-35" dirty="0"/>
              <a:t> </a:t>
            </a:r>
            <a:r>
              <a:rPr sz="5400" spc="-25" dirty="0"/>
              <a:t>to</a:t>
            </a:r>
            <a:endParaRPr sz="5400" dirty="0"/>
          </a:p>
          <a:p>
            <a:pPr marL="844550" marR="6985" indent="1589405" algn="r">
              <a:lnSpc>
                <a:spcPct val="100000"/>
              </a:lnSpc>
              <a:spcBef>
                <a:spcPts val="5"/>
              </a:spcBef>
            </a:pPr>
            <a:r>
              <a:rPr sz="5400" dirty="0"/>
              <a:t>a</a:t>
            </a:r>
            <a:r>
              <a:rPr sz="5400" spc="-25" dirty="0"/>
              <a:t> </a:t>
            </a:r>
            <a:r>
              <a:rPr sz="5400" dirty="0"/>
              <a:t>Bi-weekly</a:t>
            </a:r>
            <a:r>
              <a:rPr sz="5400" spc="-15" dirty="0"/>
              <a:t> </a:t>
            </a:r>
            <a:r>
              <a:rPr sz="5400" spc="-90" dirty="0"/>
              <a:t>Pay </a:t>
            </a:r>
            <a:r>
              <a:rPr sz="5400" dirty="0"/>
              <a:t>Schedule</a:t>
            </a:r>
            <a:r>
              <a:rPr sz="5400" spc="-10" dirty="0"/>
              <a:t> </a:t>
            </a:r>
            <a:r>
              <a:rPr sz="5400" dirty="0"/>
              <a:t>Impact</a:t>
            </a:r>
            <a:r>
              <a:rPr sz="5400" spc="-25" dirty="0"/>
              <a:t> Me?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35" dirty="0"/>
              <a:t> </a:t>
            </a:r>
            <a:r>
              <a:rPr dirty="0"/>
              <a:t>will</a:t>
            </a:r>
            <a:r>
              <a:rPr spc="-20" dirty="0"/>
              <a:t> </a:t>
            </a:r>
            <a:r>
              <a:rPr dirty="0"/>
              <a:t>benefits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deductions</a:t>
            </a:r>
            <a:r>
              <a:rPr spc="-40" dirty="0"/>
              <a:t> </a:t>
            </a:r>
            <a:r>
              <a:rPr spc="-10" dirty="0"/>
              <a:t>change </a:t>
            </a:r>
            <a:r>
              <a:rPr dirty="0"/>
              <a:t>for</a:t>
            </a:r>
            <a:r>
              <a:rPr spc="15" dirty="0"/>
              <a:t> </a:t>
            </a:r>
            <a:r>
              <a:rPr spc="-10" dirty="0"/>
              <a:t>bi-weekly?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2061717"/>
            <a:ext cx="8089265" cy="473655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There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are 26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bi-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weekly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paydays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most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years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Typically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2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months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out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year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there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3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bi-weekly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paydays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third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payday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those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months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considered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deduction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 holidays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because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certain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deductions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only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taken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out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over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24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paydays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(twice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month)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instead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26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paydays</a:t>
            </a: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dirty="0" smtClean="0">
                <a:latin typeface="Trebuchet MS"/>
                <a:cs typeface="Trebuchet MS"/>
              </a:rPr>
              <a:t>Net pay will be more when there is a third paycheck in the month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Flat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dollar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deductions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are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taken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out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over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24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paychecks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Percentage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based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deductions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are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taken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out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over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every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paycheck</a:t>
            </a: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(see list on next slide </a:t>
            </a:r>
          </a:p>
          <a:p>
            <a:pPr marL="812800" lvl="1" indent="-342900"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z="1400" spc="-10" dirty="0" smtClean="0">
                <a:solidFill>
                  <a:srgbClr val="404040"/>
                </a:solidFill>
                <a:latin typeface="Trebuchet MS"/>
              </a:rPr>
              <a:t>Exception </a:t>
            </a:r>
            <a:r>
              <a:rPr lang="en-US" sz="1400" dirty="0" smtClean="0"/>
              <a:t>401(k) &amp; 457 flat amounts – Employee will need </a:t>
            </a:r>
            <a:r>
              <a:rPr lang="en-US" sz="1400" dirty="0"/>
              <a:t>to make a change via the Prudential website after March 25</a:t>
            </a:r>
            <a:r>
              <a:rPr lang="en-US" sz="1400" baseline="30000" dirty="0"/>
              <a:t>th</a:t>
            </a:r>
            <a:r>
              <a:rPr lang="en-US" sz="1400" dirty="0"/>
              <a:t> to avoid the full amount </a:t>
            </a:r>
            <a:r>
              <a:rPr lang="en-US" sz="1400" dirty="0" smtClean="0"/>
              <a:t>being withheld from each </a:t>
            </a:r>
            <a:r>
              <a:rPr lang="en-US" sz="1400" dirty="0"/>
              <a:t>bi-weekly check.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z="10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35" dirty="0"/>
              <a:t> </a:t>
            </a:r>
            <a:r>
              <a:rPr dirty="0"/>
              <a:t>will</a:t>
            </a:r>
            <a:r>
              <a:rPr spc="-20" dirty="0"/>
              <a:t> </a:t>
            </a:r>
            <a:r>
              <a:rPr dirty="0"/>
              <a:t>benefits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deductions</a:t>
            </a:r>
            <a:r>
              <a:rPr spc="-40" dirty="0"/>
              <a:t> </a:t>
            </a:r>
            <a:r>
              <a:rPr spc="-10" dirty="0"/>
              <a:t>change </a:t>
            </a:r>
            <a:r>
              <a:rPr dirty="0"/>
              <a:t>for</a:t>
            </a:r>
            <a:r>
              <a:rPr spc="15" dirty="0"/>
              <a:t> </a:t>
            </a:r>
            <a:r>
              <a:rPr spc="-10" dirty="0"/>
              <a:t>bi-weekly?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222626"/>
              </p:ext>
            </p:extLst>
          </p:nvPr>
        </p:nvGraphicFramePr>
        <p:xfrm>
          <a:off x="1044224" y="1930400"/>
          <a:ext cx="7862888" cy="3580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1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9619">
                <a:tc>
                  <a:txBody>
                    <a:bodyPr/>
                    <a:lstStyle/>
                    <a:p>
                      <a:pPr marL="91440" marR="4660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Deductions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withheld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every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pay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(26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paychecks</a:t>
                      </a:r>
                      <a:r>
                        <a:rPr sz="1800" b="1" spc="-1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)</a:t>
                      </a:r>
                      <a:r>
                        <a:rPr lang="en-US" sz="1800" b="1" spc="-1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% based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49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Deductions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withheld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twice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per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month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(24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paychecks)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22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Taxes</a:t>
                      </a:r>
                      <a:r>
                        <a:rPr lang="en-US" sz="1800" spc="-10" dirty="0" smtClean="0">
                          <a:latin typeface="Trebuchet MS"/>
                          <a:cs typeface="Trebuchet MS"/>
                        </a:rPr>
                        <a:t> (FICA, Medicare,</a:t>
                      </a:r>
                      <a:r>
                        <a:rPr lang="en-US" sz="1800" spc="-10" baseline="0" dirty="0" smtClean="0">
                          <a:latin typeface="Trebuchet MS"/>
                          <a:cs typeface="Trebuchet MS"/>
                        </a:rPr>
                        <a:t> Federal**, State**)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Health</a:t>
                      </a:r>
                      <a:r>
                        <a:rPr sz="180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Insurance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06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Retirement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87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Supplemental</a:t>
                      </a:r>
                      <a:r>
                        <a:rPr sz="1800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en-US" sz="1800" spc="-15" dirty="0" smtClean="0">
                          <a:latin typeface="Trebuchet MS"/>
                          <a:cs typeface="Trebuchet MS"/>
                        </a:rPr>
                        <a:t>Health </a:t>
                      </a:r>
                      <a:r>
                        <a:rPr sz="1800" dirty="0" smtClean="0">
                          <a:latin typeface="Trebuchet MS"/>
                          <a:cs typeface="Trebuchet MS"/>
                        </a:rPr>
                        <a:t>Insurance</a:t>
                      </a: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(dental,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 vision, </a:t>
                      </a:r>
                      <a:r>
                        <a:rPr lang="en-US" sz="1800" spc="-10" dirty="0" smtClean="0">
                          <a:latin typeface="Trebuchet MS"/>
                          <a:cs typeface="Trebuchet MS"/>
                        </a:rPr>
                        <a:t>FSA, HSA, </a:t>
                      </a: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etc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.)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401(k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) 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&amp; 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457*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Involuntary deductions (Federal tax levy,</a:t>
                      </a:r>
                      <a:r>
                        <a:rPr lang="en-US" sz="1800" baseline="0" dirty="0" smtClean="0">
                          <a:latin typeface="Trebuchet MS"/>
                          <a:cs typeface="Trebuchet MS"/>
                        </a:rPr>
                        <a:t> child support, etc.)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04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Involuntary deductions</a:t>
                      </a:r>
                      <a:r>
                        <a:rPr lang="en-US" sz="1800" baseline="0" dirty="0" smtClean="0">
                          <a:latin typeface="Trebuchet MS"/>
                          <a:cs typeface="Trebuchet MS"/>
                        </a:rPr>
                        <a:t> (State &amp; County Tax levy)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978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Voluntary</a:t>
                      </a:r>
                      <a:r>
                        <a:rPr sz="1800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deductions</a:t>
                      </a:r>
                      <a:r>
                        <a:rPr sz="1800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(</a:t>
                      </a:r>
                      <a:r>
                        <a:rPr lang="en-US" sz="1800" spc="-10" dirty="0" smtClean="0">
                          <a:latin typeface="Trebuchet MS"/>
                          <a:cs typeface="Trebuchet MS"/>
                        </a:rPr>
                        <a:t>Life</a:t>
                      </a:r>
                      <a:r>
                        <a:rPr sz="1800" dirty="0" smtClean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 YMCA,</a:t>
                      </a:r>
                      <a:r>
                        <a:rPr lang="en-US" sz="1800" baseline="0" dirty="0" smtClean="0">
                          <a:latin typeface="Trebuchet MS"/>
                          <a:cs typeface="Trebuchet MS"/>
                        </a:rPr>
                        <a:t> United Way,</a:t>
                      </a:r>
                      <a:r>
                        <a:rPr sz="1800" spc="-35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en-US" sz="1800" spc="-35" dirty="0" smtClean="0">
                          <a:latin typeface="Trebuchet MS"/>
                          <a:cs typeface="Trebuchet MS"/>
                        </a:rPr>
                        <a:t>AUL, </a:t>
                      </a:r>
                      <a:endParaRPr lang="en-US" sz="1800" spc="-35" dirty="0" smtClean="0">
                        <a:latin typeface="Trebuchet MS"/>
                        <a:cs typeface="Trebuchet MS"/>
                      </a:endParaRPr>
                    </a:p>
                    <a:p>
                      <a:pPr marL="91440" marR="6978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spc="-35" dirty="0" smtClean="0">
                          <a:latin typeface="Trebuchet MS"/>
                          <a:cs typeface="Trebuchet MS"/>
                        </a:rPr>
                        <a:t>Ad</a:t>
                      </a:r>
                      <a:r>
                        <a:rPr lang="en-US" sz="1800" spc="-35" baseline="0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en-US" sz="1800" spc="-35" baseline="0" dirty="0" smtClean="0">
                          <a:latin typeface="Trebuchet MS"/>
                          <a:cs typeface="Trebuchet MS"/>
                        </a:rPr>
                        <a:t>Valorem-Property Tax, </a:t>
                      </a: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etc.</a:t>
                      </a:r>
                      <a:r>
                        <a:rPr lang="en-US" sz="1800" spc="-10" dirty="0" smtClean="0">
                          <a:latin typeface="Trebuchet MS"/>
                          <a:cs typeface="Trebuchet MS"/>
                        </a:rPr>
                        <a:t>)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6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100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4224" y="5496330"/>
            <a:ext cx="75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*401(k</a:t>
            </a:r>
            <a:r>
              <a:rPr lang="en-US" sz="1000" dirty="0" smtClean="0"/>
              <a:t>) &amp; 457 – </a:t>
            </a:r>
            <a:r>
              <a:rPr lang="en-US" sz="1000" dirty="0" smtClean="0"/>
              <a:t>Those who contribute a flat amount will need to make a change via the Prudential website after March 25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to avoid the full amount coming out of each bi-weekly check.</a:t>
            </a:r>
          </a:p>
          <a:p>
            <a:endParaRPr lang="en-US" sz="1000" dirty="0"/>
          </a:p>
          <a:p>
            <a:r>
              <a:rPr lang="en-US" sz="1000" dirty="0" smtClean="0"/>
              <a:t>**Federal/State Taxes – </a:t>
            </a:r>
            <a:r>
              <a:rPr lang="en-US" sz="1000" dirty="0" smtClean="0"/>
              <a:t>Employees who have </a:t>
            </a:r>
            <a:r>
              <a:rPr lang="en-US" sz="1000" dirty="0" smtClean="0"/>
              <a:t>an additional amount withheld will need to submit a new W-4/NC-4 after March 25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to avoid the full amount coming out of each check.</a:t>
            </a:r>
          </a:p>
          <a:p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will I be paid for 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4935" y="1524000"/>
            <a:ext cx="4961466" cy="1268411"/>
          </a:xfrm>
        </p:spPr>
        <p:txBody>
          <a:bodyPr/>
          <a:lstStyle/>
          <a:p>
            <a:r>
              <a:rPr lang="en-US" dirty="0" smtClean="0"/>
              <a:t>Opt Out – 1</a:t>
            </a:r>
            <a:r>
              <a:rPr lang="en-US" baseline="30000" dirty="0" smtClean="0"/>
              <a:t>st</a:t>
            </a:r>
            <a:r>
              <a:rPr lang="en-US" dirty="0" smtClean="0"/>
              <a:t> pay period in June</a:t>
            </a:r>
          </a:p>
          <a:p>
            <a:r>
              <a:rPr lang="en-US" dirty="0" smtClean="0"/>
              <a:t>Uniform Allowance – 1</a:t>
            </a:r>
            <a:r>
              <a:rPr lang="en-US" baseline="30000" dirty="0" smtClean="0"/>
              <a:t>st</a:t>
            </a:r>
            <a:r>
              <a:rPr lang="en-US" dirty="0" smtClean="0"/>
              <a:t> pay period in July</a:t>
            </a:r>
          </a:p>
          <a:p>
            <a:r>
              <a:rPr lang="en-US" dirty="0"/>
              <a:t>Longevity – 1</a:t>
            </a:r>
            <a:r>
              <a:rPr lang="en-US" baseline="30000" dirty="0"/>
              <a:t>st</a:t>
            </a:r>
            <a:r>
              <a:rPr lang="en-US" dirty="0"/>
              <a:t> pay period in November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200400" y="3200400"/>
            <a:ext cx="3334365" cy="8476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Stipends - will be split in half and paid in 24 pay periods</a:t>
            </a:r>
          </a:p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(Travel Allowance, Cell Phone, Sheriff/Detention stipends, Recruitment/Retention Incentive)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65868" y="4343400"/>
            <a:ext cx="4419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Separation Allowance – If you receive, you will receive a letter with your specific payment schedule in early January. January, February, &amp; March will be the same amount you receive now.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68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25" dirty="0"/>
              <a:t> </a:t>
            </a:r>
            <a:r>
              <a:rPr dirty="0"/>
              <a:t>will</a:t>
            </a:r>
            <a:r>
              <a:rPr spc="-1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change</a:t>
            </a:r>
            <a:r>
              <a:rPr spc="-20" dirty="0"/>
              <a:t> </a:t>
            </a:r>
            <a:r>
              <a:rPr dirty="0"/>
              <a:t>affect</a:t>
            </a:r>
            <a:r>
              <a:rPr spc="-30" dirty="0"/>
              <a:t> </a:t>
            </a:r>
            <a:r>
              <a:rPr spc="-10" dirty="0"/>
              <a:t>leave?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190815"/>
            <a:ext cx="7489190" cy="2315377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You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continue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earn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same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amount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leave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earned amount of leave will</a:t>
            </a:r>
            <a:r>
              <a:rPr sz="1800" spc="-3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granted at the end of each pay period</a:t>
            </a:r>
            <a:r>
              <a:rPr sz="1800" spc="-4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instead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on a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monthly</a:t>
            </a: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basis</a:t>
            </a: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New Sick Leave Accrual – Full Time</a:t>
            </a:r>
          </a:p>
          <a:p>
            <a:pPr marL="12700" marR="508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New Vacation Leave Accrual – Full Time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0600" y="5638800"/>
            <a:ext cx="7010400" cy="78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i="1" spc="-10" dirty="0" smtClean="0">
                <a:latin typeface="Trebuchet MS"/>
                <a:cs typeface="Trebuchet MS"/>
              </a:rPr>
              <a:t>Regular part time employees earn 75% of the FT rates.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1200" i="1" spc="-10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i="1" spc="-10" dirty="0" smtClean="0">
                <a:latin typeface="Trebuchet MS"/>
                <a:cs typeface="Trebuchet MS"/>
              </a:rPr>
              <a:t>Last full accrual – 3/24/23 paycheck</a:t>
            </a:r>
            <a:endParaRPr lang="en-US" sz="1200" i="1" spc="-1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i="1" spc="-10" dirty="0" smtClean="0">
                <a:latin typeface="Trebuchet MS"/>
                <a:cs typeface="Trebuchet MS"/>
              </a:rPr>
              <a:t>1</a:t>
            </a:r>
            <a:r>
              <a:rPr lang="en-US" sz="1200" i="1" spc="-10" baseline="30000" dirty="0" smtClean="0">
                <a:latin typeface="Trebuchet MS"/>
                <a:cs typeface="Trebuchet MS"/>
              </a:rPr>
              <a:t>st</a:t>
            </a:r>
            <a:r>
              <a:rPr lang="en-US" sz="1200" i="1" spc="-10" dirty="0" smtClean="0">
                <a:latin typeface="Trebuchet MS"/>
                <a:cs typeface="Trebuchet MS"/>
              </a:rPr>
              <a:t> bi-weekly accrual – 4/14/23 paycheck</a:t>
            </a:r>
            <a:endParaRPr sz="1200" dirty="0">
              <a:latin typeface="Trebuchet MS"/>
              <a:cs typeface="Trebuchet M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514984"/>
            <a:ext cx="6019800" cy="18249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743200"/>
            <a:ext cx="4153480" cy="4096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can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do to </a:t>
            </a:r>
            <a:r>
              <a:rPr spc="-10" dirty="0"/>
              <a:t>prepare?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77334" y="1600200"/>
            <a:ext cx="8437245" cy="5355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265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Change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date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frequency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means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change in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cash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flow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ahead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cash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flow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impact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from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transition</a:t>
            </a: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88265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Consider saving tax return to cover transitional period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Start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reviewing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your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monthly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expenses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timing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of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your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payments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Determine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changes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needed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payment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due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dates</a:t>
            </a:r>
            <a:endParaRPr sz="1800" dirty="0">
              <a:latin typeface="Trebuchet MS"/>
              <a:cs typeface="Trebuchet MS"/>
            </a:endParaRPr>
          </a:p>
          <a:p>
            <a:pPr marL="355600" marR="33528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Review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your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current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federal/state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tax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withholding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exemptions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make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any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necessary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changes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with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new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bi-weekly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sz="1800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frequency</a:t>
            </a: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opposed to monthly</a:t>
            </a:r>
            <a:endParaRPr lang="en-US" dirty="0">
              <a:latin typeface="Trebuchet MS"/>
              <a:cs typeface="Trebuchet MS"/>
            </a:endParaRPr>
          </a:p>
          <a:p>
            <a:pPr marL="355600" marR="335280" indent="-3429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sz="1800" b="1" spc="-6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particular</a:t>
            </a:r>
            <a:r>
              <a:rPr sz="1800" b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attention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b="1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“additional”</a:t>
            </a:r>
            <a:r>
              <a:rPr sz="1800" b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tax</a:t>
            </a:r>
            <a:r>
              <a:rPr sz="1800" b="1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withholding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amounts,</a:t>
            </a:r>
            <a:r>
              <a:rPr sz="18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sz="1800" b="1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the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amount</a:t>
            </a:r>
            <a:r>
              <a:rPr sz="1800" b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designated</a:t>
            </a:r>
            <a:r>
              <a:rPr sz="18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b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withheld</a:t>
            </a:r>
            <a:r>
              <a:rPr sz="18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every bi-weekly</a:t>
            </a:r>
            <a:r>
              <a:rPr sz="1800" b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paycheck</a:t>
            </a:r>
            <a:r>
              <a:rPr sz="1800" b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(i.e.</a:t>
            </a:r>
            <a:r>
              <a:rPr sz="18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If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you</a:t>
            </a:r>
            <a:r>
              <a:rPr sz="1800" b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are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currently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withholding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an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additional</a:t>
            </a:r>
            <a:r>
              <a:rPr sz="18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$100,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which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b="1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b="1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coming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out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/>
                <a:cs typeface="Trebuchet MS"/>
              </a:rPr>
              <a:t>monthly,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then</a:t>
            </a:r>
            <a:r>
              <a:rPr sz="1800" b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$100 will</a:t>
            </a:r>
            <a:r>
              <a:rPr sz="1800" b="1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b="1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withheld</a:t>
            </a:r>
            <a:r>
              <a:rPr sz="18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on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each</a:t>
            </a:r>
            <a:r>
              <a:rPr sz="1800" b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bi-weekly</a:t>
            </a:r>
            <a:r>
              <a:rPr sz="18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Trebuchet MS"/>
                <a:cs typeface="Trebuchet MS"/>
              </a:rPr>
              <a:t>check</a:t>
            </a:r>
            <a:r>
              <a:rPr sz="1800" b="1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)</a:t>
            </a:r>
            <a:r>
              <a:rPr lang="en-US" sz="1800" b="1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b="1" dirty="0" smtClean="0">
                <a:latin typeface="Trebuchet MS"/>
                <a:cs typeface="Trebuchet MS"/>
              </a:rPr>
              <a:t>The bi-weekly equivalent amount would be figured as follows:</a:t>
            </a:r>
          </a:p>
          <a:p>
            <a:pPr marL="12700" marR="33528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r>
              <a:rPr lang="en-US" b="1" spc="-10" dirty="0">
                <a:solidFill>
                  <a:srgbClr val="404040"/>
                </a:solidFill>
                <a:latin typeface="Trebuchet MS"/>
                <a:cs typeface="Trebuchet MS"/>
              </a:rPr>
              <a:t>	</a:t>
            </a:r>
            <a:r>
              <a:rPr lang="en-US" b="1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					$100/month x 12 = $1,200/year</a:t>
            </a:r>
          </a:p>
          <a:p>
            <a:pPr marL="12700" marR="33528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r>
              <a:rPr lang="en-US" b="1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						$1,200/26 pay periods = $46.15 per pay check</a:t>
            </a:r>
          </a:p>
          <a:p>
            <a:pPr marL="12700" marR="33528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endParaRPr lang="en-US" sz="1800" b="1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15" dirty="0"/>
              <a:t> </a:t>
            </a:r>
            <a:r>
              <a:rPr dirty="0"/>
              <a:t>do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find</a:t>
            </a:r>
            <a:r>
              <a:rPr spc="-30" dirty="0"/>
              <a:t> </a:t>
            </a:r>
            <a:r>
              <a:rPr dirty="0"/>
              <a:t>out</a:t>
            </a:r>
            <a:r>
              <a:rPr spc="-5" dirty="0"/>
              <a:t> </a:t>
            </a:r>
            <a:r>
              <a:rPr dirty="0"/>
              <a:t>about</a:t>
            </a:r>
            <a:r>
              <a:rPr spc="-10" dirty="0"/>
              <a:t> updates?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4623" y="1752600"/>
            <a:ext cx="9302090" cy="40318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website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specifically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payroll</a:t>
            </a:r>
            <a:r>
              <a:rPr sz="1800" spc="-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conversion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continuously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updated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with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new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information</a:t>
            </a: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(</a:t>
            </a:r>
            <a:r>
              <a:rPr lang="en-US" b="1" spc="-1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Trebuchet MS"/>
              </a:rPr>
              <a:t>https://www.waynegov.com/Payroll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)</a:t>
            </a:r>
            <a:endParaRPr lang="en-US" sz="1800" dirty="0" smtClean="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Visit the FAQ page on the County site under Finance/Payroll department for updates</a:t>
            </a: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pc="-10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For additional questions, please submit through the above website </a:t>
            </a: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pc="-10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Additional informational sessions will be scheduled in January for timekeepers and departments with special pay processes (911/EMS/Sheriff/Detention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)</a:t>
            </a: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pc="-10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Review IRS.gov 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website 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to see tax tables</a:t>
            </a:r>
            <a:endParaRPr lang="en-US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pc="-10" dirty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endParaRPr lang="en-US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is</a:t>
            </a:r>
            <a:r>
              <a:rPr spc="-10" dirty="0"/>
              <a:t> happening?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2061717"/>
            <a:ext cx="8038465" cy="3164328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Wayne County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is</a:t>
            </a:r>
            <a:r>
              <a:rPr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implementing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bi-weekly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schedule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for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all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employees</a:t>
            </a: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tabLst>
                <a:tab pos="354965" algn="l"/>
                <a:tab pos="355600" algn="l"/>
              </a:tabLst>
            </a:pPr>
            <a:endParaRPr lang="en-US" sz="1800" spc="-1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Changing pay from the 25</a:t>
            </a:r>
            <a:r>
              <a:rPr lang="en-US" spc="-10" baseline="30000" dirty="0" smtClean="0">
                <a:solidFill>
                  <a:srgbClr val="404040"/>
                </a:solidFill>
                <a:latin typeface="Trebuchet MS"/>
                <a:cs typeface="Trebuchet MS"/>
              </a:rPr>
              <a:t>th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of the month to a bi-weekly pay every other Friday</a:t>
            </a:r>
          </a:p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Transition period will begin in March 2023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endParaRPr lang="en-US" sz="180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Full implementation will be April 1</a:t>
            </a:r>
            <a:r>
              <a:rPr lang="en-US" baseline="30000" dirty="0" smtClean="0">
                <a:solidFill>
                  <a:srgbClr val="404040"/>
                </a:solidFill>
                <a:latin typeface="Trebuchet MS"/>
                <a:cs typeface="Trebuchet MS"/>
              </a:rPr>
              <a:t>st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 2023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Why</a:t>
            </a:r>
            <a:r>
              <a:rPr spc="-20" dirty="0"/>
              <a:t> </a:t>
            </a:r>
            <a:r>
              <a:rPr dirty="0"/>
              <a:t>move</a:t>
            </a:r>
            <a:r>
              <a:rPr spc="-15" dirty="0"/>
              <a:t> </a:t>
            </a:r>
            <a:r>
              <a:rPr dirty="0"/>
              <a:t>to bi-weekly</a:t>
            </a:r>
            <a:r>
              <a:rPr spc="-30" dirty="0"/>
              <a:t> </a:t>
            </a:r>
            <a:r>
              <a:rPr spc="-20" dirty="0"/>
              <a:t>pay?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1831812"/>
            <a:ext cx="7146290" cy="2031364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9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469265" algn="l"/>
                <a:tab pos="4699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Standardize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practices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across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County</a:t>
            </a:r>
            <a:endParaRPr sz="1800" dirty="0">
              <a:latin typeface="Trebuchet MS"/>
              <a:cs typeface="Trebuchet MS"/>
            </a:endParaRPr>
          </a:p>
          <a:p>
            <a:pPr marL="469900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469265" algn="l"/>
                <a:tab pos="4699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More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efficient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effective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time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reporting</a:t>
            </a:r>
            <a:endParaRPr sz="1800" dirty="0">
              <a:latin typeface="Trebuchet MS"/>
              <a:cs typeface="Trebuchet MS"/>
            </a:endParaRPr>
          </a:p>
          <a:p>
            <a:pPr marL="469900" indent="-457200">
              <a:lnSpc>
                <a:spcPct val="100000"/>
              </a:lnSpc>
              <a:spcBef>
                <a:spcPts val="100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469265" algn="l"/>
                <a:tab pos="4699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Reduction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manual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adjustments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due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to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after-the-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fact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reporting</a:t>
            </a:r>
            <a:endParaRPr sz="1800" dirty="0">
              <a:latin typeface="Trebuchet MS"/>
              <a:cs typeface="Trebuchet MS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469265" algn="l"/>
                <a:tab pos="4699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Reduction</a:t>
            </a:r>
            <a:r>
              <a:rPr sz="1800" spc="-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6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overpayments</a:t>
            </a:r>
            <a:endParaRPr sz="1800" dirty="0">
              <a:latin typeface="Trebuchet MS"/>
              <a:cs typeface="Trebuchet MS"/>
            </a:endParaRPr>
          </a:p>
          <a:p>
            <a:pPr marL="469900" indent="-4572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469265" algn="l"/>
                <a:tab pos="469900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Vacation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and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sick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leave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balances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sz="1800" spc="-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current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5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difference</a:t>
            </a:r>
            <a:r>
              <a:rPr spc="-4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pay</a:t>
            </a:r>
            <a:r>
              <a:rPr spc="-15" dirty="0"/>
              <a:t> </a:t>
            </a:r>
            <a:r>
              <a:rPr spc="-10" dirty="0"/>
              <a:t>cycles?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613755"/>
              </p:ext>
            </p:extLst>
          </p:nvPr>
        </p:nvGraphicFramePr>
        <p:xfrm>
          <a:off x="824928" y="2154173"/>
          <a:ext cx="8350848" cy="26022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8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9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Monthly</a:t>
                      </a:r>
                      <a:r>
                        <a:rPr sz="1800" b="1" spc="-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Pay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Cycle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Bi-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Weekly</a:t>
                      </a:r>
                      <a:r>
                        <a:rPr sz="1800" b="1" spc="-5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Pay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Cycle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25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Pay</a:t>
                      </a:r>
                      <a:r>
                        <a:rPr sz="1800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Cycle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823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Sunday – Saturday</a:t>
                      </a:r>
                    </a:p>
                    <a:p>
                      <a:pPr marL="91440" marR="7823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 smtClean="0">
                          <a:latin typeface="Trebuchet MS"/>
                          <a:cs typeface="Trebuchet MS"/>
                        </a:rPr>
                        <a:t>1</a:t>
                      </a:r>
                      <a:r>
                        <a:rPr sz="1800" baseline="25462" dirty="0" smtClean="0">
                          <a:latin typeface="Trebuchet MS"/>
                          <a:cs typeface="Trebuchet MS"/>
                        </a:rPr>
                        <a:t>st</a:t>
                      </a:r>
                      <a:r>
                        <a:rPr sz="1800" spc="254" baseline="25462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last</a:t>
                      </a:r>
                      <a:r>
                        <a:rPr sz="1800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day</a:t>
                      </a:r>
                      <a:r>
                        <a:rPr sz="180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1800" spc="-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month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71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 smtClean="0">
                          <a:latin typeface="Trebuchet MS"/>
                          <a:cs typeface="Trebuchet MS"/>
                        </a:rPr>
                        <a:t>S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unday</a:t>
                      </a:r>
                      <a:r>
                        <a:rPr sz="1800" spc="-35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800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en-US" sz="1800" spc="-35" dirty="0" smtClean="0">
                          <a:latin typeface="Trebuchet MS"/>
                          <a:cs typeface="Trebuchet MS"/>
                        </a:rPr>
                        <a:t>Saturday</a:t>
                      </a:r>
                      <a:r>
                        <a:rPr sz="1800" spc="-20" dirty="0" smtClean="0">
                          <a:latin typeface="Trebuchet MS"/>
                          <a:cs typeface="Trebuchet MS"/>
                        </a:rPr>
                        <a:t>,</a:t>
                      </a:r>
                      <a:r>
                        <a:rPr sz="1800" spc="-40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 smtClean="0">
                          <a:latin typeface="Trebuchet MS"/>
                          <a:cs typeface="Trebuchet MS"/>
                        </a:rPr>
                        <a:t>two-</a:t>
                      </a:r>
                      <a:r>
                        <a:rPr sz="1800" dirty="0" smtClean="0">
                          <a:latin typeface="Trebuchet MS"/>
                          <a:cs typeface="Trebuchet MS"/>
                        </a:rPr>
                        <a:t>week</a:t>
                      </a:r>
                      <a:r>
                        <a:rPr sz="1800" spc="5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>
                          <a:latin typeface="Trebuchet MS"/>
                          <a:cs typeface="Trebuchet MS"/>
                        </a:rPr>
                        <a:t>period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35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Paychecks</a:t>
                      </a:r>
                      <a:r>
                        <a:rPr sz="18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per</a:t>
                      </a:r>
                      <a:r>
                        <a:rPr sz="1800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>
                          <a:latin typeface="Trebuchet MS"/>
                          <a:cs typeface="Trebuchet MS"/>
                        </a:rPr>
                        <a:t>Year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25" dirty="0">
                          <a:latin typeface="Trebuchet MS"/>
                          <a:cs typeface="Trebuchet MS"/>
                        </a:rPr>
                        <a:t>12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25" dirty="0">
                          <a:latin typeface="Trebuchet MS"/>
                          <a:cs typeface="Trebuchet MS"/>
                        </a:rPr>
                        <a:t>26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D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79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Paycheck</a:t>
                      </a:r>
                      <a:r>
                        <a:rPr sz="1800" spc="-11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20" dirty="0">
                          <a:latin typeface="Trebuchet MS"/>
                          <a:cs typeface="Trebuchet MS"/>
                        </a:rPr>
                        <a:t>Date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25</a:t>
                      </a:r>
                      <a:r>
                        <a:rPr lang="en-US" sz="1800" baseline="30000" dirty="0" smtClean="0">
                          <a:latin typeface="Trebuchet MS"/>
                          <a:cs typeface="Trebuchet MS"/>
                        </a:rPr>
                        <a:t>th</a:t>
                      </a:r>
                      <a:r>
                        <a:rPr lang="en-US" sz="1800" dirty="0" smtClean="0">
                          <a:latin typeface="Trebuchet MS"/>
                          <a:cs typeface="Trebuchet MS"/>
                        </a:rPr>
                        <a:t> of the month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775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Trebuchet MS"/>
                          <a:cs typeface="Trebuchet MS"/>
                        </a:rPr>
                        <a:t>Every</a:t>
                      </a:r>
                      <a:r>
                        <a:rPr sz="1800" spc="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dirty="0">
                          <a:latin typeface="Trebuchet MS"/>
                          <a:cs typeface="Trebuchet MS"/>
                        </a:rPr>
                        <a:t>other Friday</a:t>
                      </a:r>
                      <a:r>
                        <a:rPr sz="1800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800" spc="-10" dirty="0" smtClean="0">
                          <a:latin typeface="Trebuchet MS"/>
                          <a:cs typeface="Trebuchet MS"/>
                        </a:rPr>
                        <a:t>after</a:t>
                      </a:r>
                      <a:r>
                        <a:rPr lang="en-US" sz="1800" spc="-10" dirty="0" smtClean="0">
                          <a:latin typeface="Trebuchet MS"/>
                          <a:cs typeface="Trebuchet MS"/>
                        </a:rPr>
                        <a:t> the</a:t>
                      </a:r>
                      <a:r>
                        <a:rPr lang="en-US" sz="1800" spc="-10" baseline="0" dirty="0" smtClean="0">
                          <a:latin typeface="Trebuchet MS"/>
                          <a:cs typeface="Trebuchet MS"/>
                        </a:rPr>
                        <a:t> completion of two work weeks.</a:t>
                      </a:r>
                      <a:endParaRPr sz="18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15" dirty="0"/>
              <a:t> </a:t>
            </a:r>
            <a:r>
              <a:rPr dirty="0"/>
              <a:t>will</a:t>
            </a:r>
            <a:r>
              <a:rPr spc="-15" dirty="0"/>
              <a:t> </a:t>
            </a:r>
            <a:r>
              <a:rPr dirty="0"/>
              <a:t>this</a:t>
            </a:r>
            <a:r>
              <a:rPr spc="-5" dirty="0"/>
              <a:t> </a:t>
            </a:r>
            <a:r>
              <a:rPr dirty="0"/>
              <a:t>affect</a:t>
            </a:r>
            <a:r>
              <a:rPr spc="-35" dirty="0"/>
              <a:t> </a:t>
            </a:r>
            <a:r>
              <a:rPr dirty="0"/>
              <a:t>my</a:t>
            </a:r>
            <a:r>
              <a:rPr spc="-10" dirty="0"/>
              <a:t> </a:t>
            </a:r>
            <a:r>
              <a:rPr spc="-20" dirty="0"/>
              <a:t>pay?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310" y="2061717"/>
            <a:ext cx="8335009" cy="314637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The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change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payroll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schedule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3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not</a:t>
            </a:r>
            <a:r>
              <a:rPr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reduce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what</a:t>
            </a:r>
            <a:r>
              <a:rPr sz="1800" spc="-1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you</a:t>
            </a:r>
            <a:r>
              <a:rPr sz="1800" spc="-1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earn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Bi-</a:t>
            </a: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weekly</a:t>
            </a:r>
            <a:r>
              <a:rPr lang="en-US" sz="1800" spc="-4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pay</a:t>
            </a:r>
            <a:r>
              <a:rPr lang="en-US"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will be</a:t>
            </a:r>
            <a:r>
              <a:rPr lang="en-US" sz="1800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calculated on actual time worked versus the existing advanced pay schedule</a:t>
            </a:r>
            <a:endParaRPr lang="en-US" sz="1800" spc="-20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lvl="8" indent="-342900"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There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lang="en-US" spc="-3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be</a:t>
            </a:r>
            <a:r>
              <a:rPr lang="en-US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lang="en-US" spc="-1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timing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change</a:t>
            </a:r>
            <a:r>
              <a:rPr lang="en-US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in</a:t>
            </a:r>
            <a:r>
              <a:rPr lang="en-US" spc="-1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the pay</a:t>
            </a:r>
            <a:r>
              <a:rPr lang="en-US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schedule</a:t>
            </a:r>
            <a:r>
              <a:rPr lang="en-US" spc="-2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as</a:t>
            </a:r>
            <a:r>
              <a:rPr lang="en-US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we</a:t>
            </a:r>
            <a:r>
              <a:rPr lang="en-US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move</a:t>
            </a:r>
            <a:r>
              <a:rPr lang="en-US" spc="15" dirty="0" smtClean="0">
                <a:solidFill>
                  <a:srgbClr val="404040"/>
                </a:solidFill>
                <a:latin typeface="Trebuchet MS"/>
                <a:cs typeface="Trebuchet MS"/>
              </a:rPr>
              <a:t> from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advanced pay to actual pay</a:t>
            </a:r>
            <a:endParaRPr lang="en-US" spc="-25" dirty="0" smtClean="0">
              <a:solidFill>
                <a:srgbClr val="404040"/>
              </a:solidFill>
              <a:latin typeface="Trebuchet MS"/>
              <a:cs typeface="Trebuchet MS"/>
            </a:endParaRPr>
          </a:p>
          <a:p>
            <a:pPr marL="355600" indent="-342900"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This means a ONE-TIME pay adjustment to transition from advanced to actual pay</a:t>
            </a:r>
            <a:endParaRPr lang="en-US" dirty="0" smtClean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90C225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lang="en-US" sz="1800" spc="-30" dirty="0" smtClean="0">
                <a:solidFill>
                  <a:srgbClr val="404040"/>
                </a:solidFill>
                <a:latin typeface="Trebuchet MS"/>
                <a:cs typeface="Trebuchet MS"/>
              </a:rPr>
              <a:t>Full time employees -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final</a:t>
            </a:r>
            <a:r>
              <a:rPr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25" dirty="0" smtClean="0">
                <a:solidFill>
                  <a:srgbClr val="404040"/>
                </a:solidFill>
                <a:latin typeface="Trebuchet MS"/>
                <a:cs typeface="Trebuchet MS"/>
              </a:rPr>
              <a:t>full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monthly</a:t>
            </a:r>
            <a:r>
              <a:rPr sz="1800" spc="-3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paycheck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will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on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dirty="0" smtClean="0">
                <a:solidFill>
                  <a:srgbClr val="404040"/>
                </a:solidFill>
                <a:latin typeface="Trebuchet MS"/>
                <a:cs typeface="Trebuchet MS"/>
              </a:rPr>
              <a:t>February 24, 2023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covering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Feb. 1-28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6310" y="629158"/>
            <a:ext cx="175829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2023 </a:t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Full Time Employee </a:t>
            </a:r>
            <a:r>
              <a:rPr sz="2000" dirty="0" smtClean="0">
                <a:solidFill>
                  <a:schemeClr val="accent2">
                    <a:lumMod val="75000"/>
                  </a:schemeClr>
                </a:solidFill>
              </a:rPr>
              <a:t>Conversion</a:t>
            </a:r>
            <a:r>
              <a:rPr sz="2000" spc="-105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sz="2000" dirty="0">
                <a:solidFill>
                  <a:schemeClr val="accent2">
                    <a:lumMod val="75000"/>
                  </a:schemeClr>
                </a:solidFill>
              </a:rPr>
              <a:t>Pay</a:t>
            </a:r>
            <a:r>
              <a:rPr sz="2000" spc="-9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sz="2000" spc="-10" dirty="0" smtClean="0">
                <a:solidFill>
                  <a:schemeClr val="accent2">
                    <a:lumMod val="75000"/>
                  </a:schemeClr>
                </a:solidFill>
              </a:rPr>
              <a:t>Schedule</a:t>
            </a:r>
            <a:r>
              <a:rPr lang="en-US" sz="2000" spc="-10" dirty="0" smtClean="0"/>
              <a:t/>
            </a:r>
            <a:br>
              <a:rPr lang="en-US" sz="2000" spc="-10" dirty="0" smtClean="0"/>
            </a:br>
            <a:r>
              <a:rPr lang="en-US" sz="2000" spc="-10" dirty="0"/>
              <a:t/>
            </a:r>
            <a:br>
              <a:rPr lang="en-US" sz="2000" spc="-10" dirty="0"/>
            </a:br>
            <a:endParaRPr sz="2000" spc="-1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76200"/>
            <a:ext cx="3806055" cy="6390654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7487419" y="1066799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892183" y="912166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Full deduction amounts will come out</a:t>
            </a:r>
            <a:endParaRPr lang="en-US" sz="800" dirty="0"/>
          </a:p>
        </p:txBody>
      </p:sp>
      <p:sp>
        <p:nvSpPr>
          <p:cNvPr id="11" name="Right Arrow 10"/>
          <p:cNvSpPr/>
          <p:nvPr/>
        </p:nvSpPr>
        <p:spPr>
          <a:xfrm rot="1462345">
            <a:off x="7501888" y="1442722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892183" y="1518922"/>
            <a:ext cx="18288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Catch up period for time taken and OT earned from 3/1-25 &amp; 3/26-4/8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1529690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2023 </a:t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Regular PT and </a:t>
            </a:r>
            <a:b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Part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Time Employee </a:t>
            </a:r>
            <a:r>
              <a:rPr sz="2000" dirty="0" smtClean="0">
                <a:solidFill>
                  <a:schemeClr val="accent2">
                    <a:lumMod val="75000"/>
                  </a:schemeClr>
                </a:solidFill>
              </a:rPr>
              <a:t>Conversion</a:t>
            </a:r>
            <a:r>
              <a:rPr sz="2000" spc="-105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sz="2000" dirty="0">
                <a:solidFill>
                  <a:schemeClr val="accent2">
                    <a:lumMod val="75000"/>
                  </a:schemeClr>
                </a:solidFill>
              </a:rPr>
              <a:t>Pay</a:t>
            </a:r>
            <a:r>
              <a:rPr sz="2000" spc="-9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sz="2000" spc="-10" dirty="0" smtClean="0">
                <a:solidFill>
                  <a:schemeClr val="accent2">
                    <a:lumMod val="75000"/>
                  </a:schemeClr>
                </a:solidFill>
              </a:rPr>
              <a:t>Schedule</a:t>
            </a:r>
            <a:r>
              <a:rPr lang="en-US" sz="2000" spc="-10" dirty="0" smtClean="0"/>
              <a:t/>
            </a:r>
            <a:br>
              <a:rPr lang="en-US" sz="2000" spc="-10" dirty="0" smtClean="0"/>
            </a:br>
            <a:r>
              <a:rPr lang="en-US" sz="2000" spc="-10" dirty="0"/>
              <a:t/>
            </a:r>
            <a:br>
              <a:rPr lang="en-US" sz="2000" spc="-10" dirty="0"/>
            </a:br>
            <a:endParaRPr sz="2000" spc="-1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304800"/>
            <a:ext cx="2819400" cy="6312682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6781800" y="1447800"/>
            <a:ext cx="457200" cy="152400"/>
          </a:xfrm>
          <a:prstGeom prst="rightArrow">
            <a:avLst>
              <a:gd name="adj1" fmla="val 5769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0" y="13855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Catch up period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62937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26662" y="346090"/>
            <a:ext cx="5728875" cy="720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Bef>
                <a:spcPts val="1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2023 Example</a:t>
            </a:r>
          </a:p>
          <a:p>
            <a:pPr marL="12700" marR="5080" algn="ctr">
              <a:spcBef>
                <a:spcPts val="1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$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30,000 Full Time Employee Pay After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Transition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44780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622" y="1066799"/>
            <a:ext cx="4153178" cy="522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41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91869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2024 Example 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$30,000 Full Time Employee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565" y="838200"/>
            <a:ext cx="4620270" cy="59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95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1295</TotalTime>
  <Words>1004</Words>
  <Application>Microsoft Office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Facet</vt:lpstr>
      <vt:lpstr>How Will the Change to a Bi-weekly Pay Schedule Impact Me?</vt:lpstr>
      <vt:lpstr>What is happening?</vt:lpstr>
      <vt:lpstr>Why move to bi-weekly pay?</vt:lpstr>
      <vt:lpstr>What is the difference in pay cycles?</vt:lpstr>
      <vt:lpstr>How will this affect my pay?</vt:lpstr>
      <vt:lpstr>2023  Full Time Employee Conversion Pay Schedule  </vt:lpstr>
      <vt:lpstr>2023  Regular PT and  Part Time Employee Conversion Pay Schedule  </vt:lpstr>
      <vt:lpstr>PowerPoint Presentation</vt:lpstr>
      <vt:lpstr>PowerPoint Presentation</vt:lpstr>
      <vt:lpstr>How will benefits and deductions change for bi-weekly?</vt:lpstr>
      <vt:lpstr>How will benefits and deductions change for bi-weekly?</vt:lpstr>
      <vt:lpstr>When will I be paid for …?</vt:lpstr>
      <vt:lpstr>How will the change affect leave?</vt:lpstr>
      <vt:lpstr>What can I do to prepare?</vt:lpstr>
      <vt:lpstr>How do I find out about updates?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Will the Change to a Bi-weekly Pay Schedule Impact Me?</dc:title>
  <dc:creator>Melissa Ducote</dc:creator>
  <cp:lastModifiedBy>Angie Boswell</cp:lastModifiedBy>
  <cp:revision>64</cp:revision>
  <cp:lastPrinted>2022-12-12T18:49:35Z</cp:lastPrinted>
  <dcterms:created xsi:type="dcterms:W3CDTF">2022-09-15T16:30:57Z</dcterms:created>
  <dcterms:modified xsi:type="dcterms:W3CDTF">2022-12-29T15:02:53Z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2022-09-15T00:00:00Z</vt:filetime>
  </property>
  <property fmtid="{D5CDD505-2E9C-101B-9397-08002B2CF9AE}" pid="5" name="Producer">
    <vt:lpwstr>Microsoft® PowerPoint® 2016</vt:lpwstr>
  </property>
</Properties>
</file>