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2" r:id="rId9"/>
    <p:sldId id="263" r:id="rId10"/>
    <p:sldId id="264" r:id="rId11"/>
    <p:sldId id="265" r:id="rId12"/>
    <p:sldId id="298" r:id="rId13"/>
    <p:sldId id="269" r:id="rId14"/>
    <p:sldId id="296" r:id="rId15"/>
    <p:sldId id="299" r:id="rId16"/>
    <p:sldId id="297" r:id="rId17"/>
    <p:sldId id="271" r:id="rId18"/>
    <p:sldId id="272" r:id="rId19"/>
    <p:sldId id="273" r:id="rId20"/>
    <p:sldId id="274" r:id="rId21"/>
    <p:sldId id="275" r:id="rId22"/>
    <p:sldId id="300" r:id="rId23"/>
    <p:sldId id="276" r:id="rId24"/>
    <p:sldId id="267" r:id="rId25"/>
    <p:sldId id="277" r:id="rId26"/>
    <p:sldId id="279" r:id="rId27"/>
    <p:sldId id="278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4" r:id="rId40"/>
    <p:sldId id="295" r:id="rId41"/>
    <p:sldId id="291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8FD"/>
    <a:srgbClr val="43A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58F8-7745-47D7-A30C-A0A585FD5EDF}" type="datetimeFigureOut">
              <a:rPr lang="en-US" smtClean="0"/>
              <a:t>6/26/2018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7633E-2C33-432C-A7B1-77EB2330F9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2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633E-2C33-432C-A7B1-77EB2330F9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5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633E-2C33-432C-A7B1-77EB2330F9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9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7633E-2C33-432C-A7B1-77EB2330F9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0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B74B-3A7A-43EB-BAB2-7728002BFC8E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A13E-18DF-4028-9D37-DB65550BD2CE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D201-EBDB-4EE8-BDF1-C17BE65BD0B2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2C9-2E8D-4C89-A744-774013765435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6E54-9C1E-4C8B-8147-0E553D82D594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5377-0564-4E8B-8C7A-6D14404612AD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0D10-7569-4C75-A970-139B223DB3A1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70CF-0459-41F0-B8FE-DA3B93B72928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576D-2DB3-4371-9EE3-D0BE8092A71F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D77F-36F5-49D3-A59C-C1560402E1A1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A2106-BC07-4957-90D3-BC2DE6A0931E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E22-9224-4C70-BB4B-7E9EE688FC4F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C82B-0614-4B82-ADC1-1E8B4AEA9BCF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21DA-F826-4268-9798-8E917C87FFEB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904-68FC-457E-9385-BB7B55D33944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4D9-727D-4521-AC3B-7676EF404D00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916E-EF1F-4BCB-AE2B-1A9631E690BD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829031-9B46-4172-B41D-BBBDA02338A6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57" y="397932"/>
            <a:ext cx="8001000" cy="1312335"/>
          </a:xfrm>
        </p:spPr>
        <p:txBody>
          <a:bodyPr/>
          <a:lstStyle/>
          <a:p>
            <a:r>
              <a:rPr lang="en-US" dirty="0" smtClean="0"/>
              <a:t>Uniform guidance </a:t>
            </a:r>
            <a:r>
              <a:rPr lang="en-US" sz="1800" dirty="0" smtClean="0"/>
              <a:t>requirements for NC local governments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8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June </a:t>
            </a:r>
            <a:r>
              <a:rPr lang="en-US" sz="2800" cap="all" dirty="0" smtClean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27, </a:t>
            </a:r>
            <a:r>
              <a:rPr lang="en-US" sz="28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2018</a:t>
            </a:r>
          </a:p>
          <a:p>
            <a:pPr>
              <a:spcBef>
                <a:spcPct val="0"/>
              </a:spcBef>
            </a:pPr>
            <a:r>
              <a:rPr lang="en-US" sz="28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Presented by:  Angie Boswell</a:t>
            </a:r>
          </a:p>
          <a:p>
            <a:pPr>
              <a:spcBef>
                <a:spcPct val="0"/>
              </a:spcBef>
            </a:pPr>
            <a:r>
              <a:rPr lang="en-US" sz="28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				 </a:t>
            </a:r>
            <a:r>
              <a:rPr lang="en-US" sz="2800" cap="all" dirty="0" smtClean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</a:t>
            </a:r>
            <a:r>
              <a:rPr lang="en-US" sz="28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Noelle </a:t>
            </a:r>
            <a:r>
              <a:rPr lang="en-US" sz="2800" cap="all" dirty="0" smtClean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Woods</a:t>
            </a:r>
          </a:p>
          <a:p>
            <a:pPr>
              <a:spcBef>
                <a:spcPct val="0"/>
              </a:spcBef>
            </a:pPr>
            <a:r>
              <a:rPr lang="en-US" sz="28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800" cap="all" dirty="0" smtClean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     Andrew </a:t>
            </a:r>
            <a:r>
              <a:rPr lang="en-US" sz="2800" cap="all" dirty="0" err="1" smtClean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neal</a:t>
            </a:r>
            <a:endParaRPr lang="en-US" sz="2800" cap="all" dirty="0">
              <a:ln w="3175" cmpd="sng"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8318500" y="306149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8356600" y="306149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8318500" y="459055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37700" y="2946400"/>
            <a:ext cx="265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Because the law requires it!”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7700" y="4590550"/>
            <a:ext cx="246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“Fixed Price” or “Lowest Cost”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211289"/>
            <a:ext cx="6795008" cy="570214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1450" y="2197100"/>
            <a:ext cx="115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Please be reminded to check your lists!!</a:t>
            </a:r>
            <a:endParaRPr lang="en-US" sz="1400" dirty="0"/>
          </a:p>
        </p:txBody>
      </p:sp>
      <p:sp>
        <p:nvSpPr>
          <p:cNvPr id="12" name="Down Arrow 11"/>
          <p:cNvSpPr/>
          <p:nvPr/>
        </p:nvSpPr>
        <p:spPr>
          <a:xfrm>
            <a:off x="460375" y="3303809"/>
            <a:ext cx="266700" cy="350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60375" y="3854458"/>
            <a:ext cx="266700" cy="350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83896" y="42245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12" y="407987"/>
            <a:ext cx="8486775" cy="5915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823912"/>
            <a:ext cx="8524875" cy="52101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977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21" y="370306"/>
            <a:ext cx="8877300" cy="60483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104900"/>
            <a:ext cx="8597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There</a:t>
            </a:r>
            <a:r>
              <a:rPr lang="en-US" sz="3600" dirty="0" smtClean="0"/>
              <a:t> </a:t>
            </a:r>
            <a:r>
              <a:rPr lang="en-US" sz="36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are </a:t>
            </a: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2 types of </a:t>
            </a:r>
            <a:r>
              <a:rPr lang="en-US" sz="36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CONTRACTS:</a:t>
            </a:r>
            <a:endParaRPr lang="en-US" sz="36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Purchase and Service</a:t>
            </a:r>
          </a:p>
          <a:p>
            <a:r>
              <a:rPr lang="en-US" dirty="0"/>
              <a:t>	</a:t>
            </a:r>
            <a:r>
              <a:rPr lang="en-US" dirty="0" smtClean="0"/>
              <a:t>A. Purchasing contracts is anything tangible that you can purchase.</a:t>
            </a:r>
          </a:p>
          <a:p>
            <a:r>
              <a:rPr lang="en-US" dirty="0"/>
              <a:t>	</a:t>
            </a:r>
            <a:r>
              <a:rPr lang="en-US" dirty="0" smtClean="0"/>
              <a:t>B. Service contracts are anything that you will be receiving a service 	 	    for.  (Something that you can’t physically touch)</a:t>
            </a:r>
          </a:p>
          <a:p>
            <a:endParaRPr lang="en-US" dirty="0" smtClean="0"/>
          </a:p>
          <a:p>
            <a:pPr marL="342900" indent="-342900">
              <a:buAutoNum type="arabicPeriod" startAt="2"/>
            </a:pPr>
            <a:r>
              <a:rPr lang="en-US" dirty="0" smtClean="0"/>
              <a:t>Construction and Repair Contracts</a:t>
            </a:r>
          </a:p>
          <a:p>
            <a:r>
              <a:rPr lang="en-US" dirty="0"/>
              <a:t>	</a:t>
            </a:r>
            <a:r>
              <a:rPr lang="en-US" dirty="0" smtClean="0"/>
              <a:t>A.  A construction contract is for construction of any kind.</a:t>
            </a:r>
          </a:p>
          <a:p>
            <a:r>
              <a:rPr lang="en-US" dirty="0"/>
              <a:t>	</a:t>
            </a:r>
            <a:r>
              <a:rPr lang="en-US" dirty="0" smtClean="0"/>
              <a:t>B.   A repair contract deals with repairs for the upkeep</a:t>
            </a:r>
          </a:p>
          <a:p>
            <a:r>
              <a:rPr lang="en-US" dirty="0" smtClean="0"/>
              <a:t>             and maintenance of structures.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8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37" y="646112"/>
            <a:ext cx="7459663" cy="51125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9867900" y="3505201"/>
            <a:ext cx="584200" cy="66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8953500" y="4165601"/>
            <a:ext cx="876300" cy="644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72550" y="838200"/>
            <a:ext cx="278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WC Policy has more restrictions on purchase thresholds between            $0 - $10,000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00" y="5829647"/>
            <a:ext cx="1023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 **For purchases over $90,000 contact purchasing for assistance**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98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2800" y="660400"/>
            <a:ext cx="789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MICRO PURCHASE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2800" y="1786930"/>
            <a:ext cx="7404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Wayne County’s policy is more restrictive than the Federal Guidelines.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Level 1-A purchase from $1,000 - $2,499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Level 2-A purchase from $2,500 - $10,000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These guidelines have not changed because of Federal regulations.  Please be reminded that when purchasing with Federal Grant Funds you will always use the policy that is most restrictive.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304800"/>
            <a:ext cx="8462963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901700"/>
            <a:ext cx="21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Small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Purchase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1139685" y="609600"/>
            <a:ext cx="731520" cy="134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11016241" y="2099470"/>
            <a:ext cx="978408" cy="8421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65063" y="3276600"/>
            <a:ext cx="1181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is WC’s Magic #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728" y="2260121"/>
            <a:ext cx="2363638" cy="13802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Contract Cost: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$10,000-$90,000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763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Formal Bidding &amp; Sealed Bid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9101" y="1337964"/>
            <a:ext cx="140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Projects in this range require Purchasing assistance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24495"/>
            <a:ext cx="8394700" cy="654776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253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>
            <a:off x="9791700" y="533400"/>
            <a:ext cx="825500" cy="142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28300" y="800100"/>
            <a:ext cx="1663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Any  construction and repair contracts over $90,000 please contact Purchasing for assistance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4" y="391602"/>
            <a:ext cx="9068996" cy="568701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532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9050" y="1620798"/>
            <a:ext cx="565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Rules that set uniform standards for the award and expenditure of federal financial assistance(grants and loans)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649" y="3303951"/>
            <a:ext cx="576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UG codified at 2 C.F.R. Part 200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70649" y="4186885"/>
            <a:ext cx="558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Procurement standards codified at 2 C.F.R. Subpart D 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7687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What </a:t>
            </a:r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is Uniform Guidance?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42" y="1620798"/>
            <a:ext cx="5600097" cy="4746135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301625"/>
            <a:ext cx="8667750" cy="6076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66700" y="8636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Small</a:t>
            </a:r>
          </a:p>
          <a:p>
            <a:r>
              <a:rPr lang="en-US" b="1" dirty="0">
                <a:solidFill>
                  <a:srgbClr val="FF0000"/>
                </a:solidFill>
              </a:rPr>
              <a:t>Purchase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85500" y="2559052"/>
            <a:ext cx="99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is WC’s Magic #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1491990" y="490247"/>
            <a:ext cx="484632" cy="1436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10780804" y="207441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36166" y="1777042"/>
            <a:ext cx="2311879" cy="12767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Contract Cost:  $10,000-$250,000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7700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Sealed </a:t>
            </a:r>
            <a:r>
              <a:rPr lang="en-US" sz="2400" b="1" dirty="0">
                <a:solidFill>
                  <a:srgbClr val="FF0000"/>
                </a:solidFill>
              </a:rPr>
              <a:t>Bid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90512"/>
            <a:ext cx="8915400" cy="6276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1099045" y="3848101"/>
            <a:ext cx="101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is WC’s Magic #</a:t>
            </a:r>
          </a:p>
        </p:txBody>
      </p:sp>
      <p:sp>
        <p:nvSpPr>
          <p:cNvPr id="7" name="Oval 6"/>
          <p:cNvSpPr/>
          <p:nvPr/>
        </p:nvSpPr>
        <p:spPr>
          <a:xfrm>
            <a:off x="5600700" y="4330700"/>
            <a:ext cx="28829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8913" y="2553419"/>
            <a:ext cx="2415396" cy="12946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Contract Cost:  $250,000-$500,000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596900"/>
            <a:ext cx="8743950" cy="58959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9700" y="5969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Formal Bidding &amp; Sealed Bids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222" y="329152"/>
            <a:ext cx="8258175" cy="6372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300" y="6858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Formal Bidding &amp; Sealed Bid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1992" y="2208362"/>
            <a:ext cx="2656936" cy="1673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Contract Cost:  $500,000 and Above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(Involving buildings)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803" y="291016"/>
            <a:ext cx="6908800" cy="6184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E4F8F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01700" y="1397000"/>
            <a:ext cx="3049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REMEMBER:</a:t>
            </a:r>
          </a:p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    BEAR                                                                                         			CLAW</a:t>
            </a: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98" y="3844504"/>
            <a:ext cx="2719957" cy="229750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24423" y="4986068"/>
            <a:ext cx="2087592" cy="5924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-$10,000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-No Quotes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-Equitable distributors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0925" y="3932354"/>
            <a:ext cx="1656273" cy="1105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</a:t>
            </a:r>
            <a:r>
              <a:rPr lang="en-US" sz="1000" dirty="0" smtClean="0">
                <a:solidFill>
                  <a:schemeClr val="bg1"/>
                </a:solidFill>
              </a:rPr>
              <a:t>-Up to $250,000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-Rate Quotes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-No cost or price analysis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6918385" y="3140014"/>
            <a:ext cx="1570007" cy="8281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Greater than $250,000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-Construction projects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-Price is a major factor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88391" y="3383466"/>
            <a:ext cx="1165045" cy="21950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-Greater than $250,000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-Fixed price or cost reimbursement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-Request for proposal with evaluation Methods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53436" y="4140680"/>
            <a:ext cx="1486140" cy="1437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-Unique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-Public Emergency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-Authorized by agency or pass through Entity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-No Competition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2015" y="3968152"/>
            <a:ext cx="776376" cy="1610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60045">
            <a:off x="559495" y="2218898"/>
            <a:ext cx="1727342" cy="1920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561975"/>
            <a:ext cx="7517645" cy="5686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79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452437"/>
            <a:ext cx="8239125" cy="595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9358" y="3416060"/>
            <a:ext cx="1138687" cy="3968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$10,000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14" y="332694"/>
            <a:ext cx="8458200" cy="6029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491">
            <a:off x="727075" y="2374900"/>
            <a:ext cx="2321571" cy="2273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85775" y="673100"/>
            <a:ext cx="3794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BIDDING EXCEPTIONS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479864"/>
            <a:ext cx="6273800" cy="6009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477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44">
            <a:off x="528637" y="669471"/>
            <a:ext cx="1533525" cy="22492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80" y="3857625"/>
            <a:ext cx="1838325" cy="1657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275" y="26876"/>
            <a:ext cx="8122362" cy="560705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216900" y="2830401"/>
            <a:ext cx="2146300" cy="444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Below $10,000.00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333" y="1066800"/>
            <a:ext cx="64854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3200" dirty="0" smtClean="0"/>
          </a:p>
          <a:p>
            <a:r>
              <a:rPr lang="en-US" sz="3200" dirty="0" smtClean="0"/>
              <a:t>Non-Federal entities that receive federal financial assistance-states, nonprofits, Indian tribes, universities and colleges, and local governments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8" y="1524001"/>
            <a:ext cx="4148665" cy="406399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9567" y="143470"/>
            <a:ext cx="9685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Who Does the UG Apply To?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3127">
            <a:off x="456441" y="4045057"/>
            <a:ext cx="2467761" cy="1155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94218" y="450293"/>
            <a:ext cx="8785510" cy="6063198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WRITTEN POLICIES AND DOCUMENTATION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PURCHASING POLICY HAS BEEN UPDATED TO COMPLY WITH ALL UG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REQUIREMENTS AS OF JUNE 19,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PURCHASE ORDER DOCUMENT HAS BEEN REVISED TO INCLUDE THE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FOLLOWING STATEMENT:</a:t>
            </a:r>
          </a:p>
          <a:p>
            <a:r>
              <a:rPr lang="en-US" b="1" dirty="0" smtClean="0"/>
              <a:t>    	“Contracts funded with federal grant funds must be procured in a manner    	  that conforms with all applicable Federal Laws, Policies, and Standards.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 CONFLICT OF INTEREST POLICY HAS BEEN ADOPTED BY THE WAYNE  COUNTY BOARD OF COMMISISONERS ON JUNE 19,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MEMORANDUM OF AWARD HAS BEEN REVISED TO ASSIST IN COMPLIANCE WITH THE </a:t>
            </a:r>
            <a:r>
              <a:rPr lang="en-US" b="1" u="sng" dirty="0" smtClean="0"/>
              <a:t>UG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 CHECK LIST HAS BEEN CREATED TO ASSIST DEPARTMENTS IN FOLLOWING THE </a:t>
            </a:r>
            <a:r>
              <a:rPr lang="en-US" b="1" u="sng" dirty="0" smtClean="0"/>
              <a:t>UG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54" y="906549"/>
            <a:ext cx="2533905" cy="22325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54" y="-2086201"/>
            <a:ext cx="6915150" cy="992187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54" y="4539569"/>
            <a:ext cx="8743950" cy="200025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600" y="633186"/>
            <a:ext cx="4597400" cy="3595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1423">
            <a:off x="2057401" y="1740726"/>
            <a:ext cx="2813956" cy="23058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432254" y="170546"/>
            <a:ext cx="6525868" cy="1077218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PUT ALL CONTRACTS IN WRITING!</a:t>
            </a:r>
            <a:endParaRPr lang="en-US" sz="32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2" y="681037"/>
            <a:ext cx="4333875" cy="5267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435600" y="1968500"/>
            <a:ext cx="520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Just in case you are completely overwhelmed…..</a:t>
            </a: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51" y="1807766"/>
            <a:ext cx="3240077" cy="26499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517" y="376237"/>
            <a:ext cx="6351020" cy="5872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0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0" y="863600"/>
            <a:ext cx="287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Give your Attorney something to do! 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3714750"/>
            <a:ext cx="1476375" cy="1784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09" y="414595"/>
            <a:ext cx="7592513" cy="533850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000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55" y="2382452"/>
            <a:ext cx="2082800" cy="2418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606563"/>
            <a:ext cx="6934200" cy="5306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85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223995"/>
            <a:ext cx="3757386" cy="1323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223996"/>
            <a:ext cx="3606800" cy="1323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021534"/>
            <a:ext cx="8293100" cy="46078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8131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6937">
            <a:off x="494526" y="1989243"/>
            <a:ext cx="3684754" cy="25559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10" y="254000"/>
            <a:ext cx="5463895" cy="5891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30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100" y="393700"/>
            <a:ext cx="637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DO I DO NOW?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1206499"/>
            <a:ext cx="63373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PROVIDE </a:t>
            </a:r>
            <a:r>
              <a:rPr lang="en-US" b="1" i="1" u="sng" dirty="0" smtClean="0"/>
              <a:t>ALL</a:t>
            </a:r>
            <a:r>
              <a:rPr lang="en-US" dirty="0" smtClean="0"/>
              <a:t> GRANT APPLICATIONS AND GRANT AWARDS TO PHIL PARRY IN THE FINANCE OFFICE.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ALWAYS ASK WHERE ARE THE FUNDS COMING FROM TO PAY FOR THIS PURCHASE.  IF YOU ARE UNSURE YOU NEED TO FIND OUT.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IF THE ANSWER IS FEDERAL FUNDS, PULL OUT THE CHECKLIST THAT HAS BEEN PROVIDED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QUESTIONS????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CALL PHIL PARRY AT 1469 FOR ANY GRANT RELATED     	QUESTIONS.</a:t>
            </a:r>
          </a:p>
          <a:p>
            <a:r>
              <a:rPr lang="en-US" dirty="0" smtClean="0"/>
              <a:t>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CALL NOELLE WOODS AT 1714 FOR PURCHASING   	RELATED QUESTIONS.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511" y="686087"/>
            <a:ext cx="2309464" cy="22272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49300"/>
            <a:ext cx="219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UG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CHECKLIST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12" y="241300"/>
            <a:ext cx="6158575" cy="6477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443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71474"/>
            <a:ext cx="9256712" cy="60928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00" y="660400"/>
            <a:ext cx="276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Memorandum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of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Award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05" y="150594"/>
            <a:ext cx="5120995" cy="658040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792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667" y="2527001"/>
            <a:ext cx="23050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54" y="1306285"/>
            <a:ext cx="3914775" cy="3347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2732">
            <a:off x="6071212" y="484837"/>
            <a:ext cx="2638425" cy="192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79578">
            <a:off x="6408185" y="4372912"/>
            <a:ext cx="1323975" cy="186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17111">
            <a:off x="9945200" y="4541799"/>
            <a:ext cx="1466850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02664">
            <a:off x="9535625" y="611705"/>
            <a:ext cx="2286000" cy="17563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586" y="575733"/>
            <a:ext cx="9258300" cy="56726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593725"/>
            <a:ext cx="9922934" cy="5671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2387600"/>
            <a:ext cx="509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GRANTS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95122" y="3657600"/>
            <a:ext cx="87503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copy of </a:t>
            </a:r>
            <a:r>
              <a:rPr lang="en-US" sz="2400" b="1" i="1" u="sng" dirty="0" smtClean="0"/>
              <a:t>ALL</a:t>
            </a:r>
            <a:r>
              <a:rPr lang="en-US" dirty="0" smtClean="0"/>
              <a:t> grant applications are to be sent to Phil Parry.</a:t>
            </a:r>
          </a:p>
          <a:p>
            <a:endParaRPr lang="en-US" dirty="0" smtClean="0"/>
          </a:p>
          <a:p>
            <a:r>
              <a:rPr lang="en-US" dirty="0" smtClean="0"/>
              <a:t>2.  A copy of </a:t>
            </a:r>
            <a:r>
              <a:rPr lang="en-US" sz="2400" b="1" i="1" u="sng" dirty="0" smtClean="0"/>
              <a:t>ALL</a:t>
            </a:r>
            <a:r>
              <a:rPr lang="en-US" dirty="0" smtClean="0"/>
              <a:t> grant awards are to be sent to Phil Parry.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1693">
            <a:off x="623046" y="487992"/>
            <a:ext cx="2042191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162" y="1143000"/>
            <a:ext cx="9134475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4700" y="145534"/>
            <a:ext cx="7683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 10 Requirements for Uniform Guidance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3200"/>
            <a:ext cx="870585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14556</TotalTime>
  <Words>578</Words>
  <Application>Microsoft Office PowerPoint</Application>
  <PresentationFormat>Widescreen</PresentationFormat>
  <Paragraphs>166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Century Gothic</vt:lpstr>
      <vt:lpstr>Wingdings 3</vt:lpstr>
      <vt:lpstr>Slice</vt:lpstr>
      <vt:lpstr>Uniform guidance requirements for NC local governments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Uniform guidance requirements for nc local governments</dc:title>
  <dc:creator>Noelle Woods</dc:creator>
  <cp:lastModifiedBy>Noelle Woods</cp:lastModifiedBy>
  <cp:revision>60</cp:revision>
  <cp:lastPrinted>2018-06-26T14:32:07Z</cp:lastPrinted>
  <dcterms:created xsi:type="dcterms:W3CDTF">2018-06-06T15:17:55Z</dcterms:created>
  <dcterms:modified xsi:type="dcterms:W3CDTF">2018-06-26T14:32:19Z</dcterms:modified>
</cp:coreProperties>
</file>